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Title-R1d.png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81" name="Google Shape;8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1"/>
          <p:cNvSpPr txBox="1"/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/>
          <p:nvPr>
            <p:ph idx="2" type="pic"/>
          </p:nvPr>
        </p:nvSpPr>
        <p:spPr>
          <a:xfrm>
            <a:off x="7424803" y="609601"/>
            <a:ext cx="3255358" cy="5181600"/>
          </a:xfrm>
          <a:prstGeom prst="roundRect">
            <a:avLst>
              <a:gd fmla="val 4943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89" name="Google Shape;8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/>
          <p:nvPr>
            <p:ph idx="2" type="pic"/>
          </p:nvPr>
        </p:nvSpPr>
        <p:spPr>
          <a:xfrm>
            <a:off x="1184744" y="698261"/>
            <a:ext cx="9822532" cy="3214136"/>
          </a:xfrm>
          <a:prstGeom prst="roundRect">
            <a:avLst>
              <a:gd fmla="val 4944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1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7" name="Google Shape;107;p14"/>
          <p:cNvSpPr txBox="1"/>
          <p:nvPr>
            <p:ph idx="2" type="body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8" name="Google Shape;108;p1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14" name="Google Shape;114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17" name="Google Shape;117;p1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21" name="Google Shape;12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16"/>
          <p:cNvSpPr txBox="1"/>
          <p:nvPr>
            <p:ph idx="2" type="body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5" name="Google Shape;125;p16"/>
          <p:cNvSpPr txBox="1"/>
          <p:nvPr>
            <p:ph idx="3" type="body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6" name="Google Shape;126;p16"/>
          <p:cNvSpPr txBox="1"/>
          <p:nvPr>
            <p:ph idx="4" type="body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7" name="Google Shape;127;p16"/>
          <p:cNvSpPr txBox="1"/>
          <p:nvPr>
            <p:ph idx="5" type="body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8" name="Google Shape;128;p16"/>
          <p:cNvSpPr txBox="1"/>
          <p:nvPr>
            <p:ph idx="6" type="body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9" name="Google Shape;129;p1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33" name="Google Shape;13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 txBox="1"/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6" name="Google Shape;136;p17"/>
          <p:cNvSpPr/>
          <p:nvPr>
            <p:ph idx="2" type="pic"/>
          </p:nvPr>
        </p:nvSpPr>
        <p:spPr>
          <a:xfrm>
            <a:off x="913774" y="2367093"/>
            <a:ext cx="3296409" cy="1524000"/>
          </a:xfrm>
          <a:prstGeom prst="roundRect">
            <a:avLst>
              <a:gd fmla="val 9363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17"/>
          <p:cNvSpPr txBox="1"/>
          <p:nvPr>
            <p:ph idx="3" type="body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8" name="Google Shape;138;p17"/>
          <p:cNvSpPr txBox="1"/>
          <p:nvPr>
            <p:ph idx="4" type="body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9" name="Google Shape;139;p17"/>
          <p:cNvSpPr/>
          <p:nvPr>
            <p:ph idx="5" type="pic"/>
          </p:nvPr>
        </p:nvSpPr>
        <p:spPr>
          <a:xfrm>
            <a:off x="4441348" y="2367093"/>
            <a:ext cx="3303352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p17"/>
          <p:cNvSpPr txBox="1"/>
          <p:nvPr>
            <p:ph idx="6" type="body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1" name="Google Shape;141;p17"/>
          <p:cNvSpPr txBox="1"/>
          <p:nvPr>
            <p:ph idx="7" type="body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42" name="Google Shape;142;p17"/>
          <p:cNvSpPr/>
          <p:nvPr>
            <p:ph idx="8" type="pic"/>
          </p:nvPr>
        </p:nvSpPr>
        <p:spPr>
          <a:xfrm>
            <a:off x="7973298" y="2367093"/>
            <a:ext cx="3304928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3" name="Google Shape;143;p17"/>
          <p:cNvSpPr txBox="1"/>
          <p:nvPr>
            <p:ph idx="9" type="body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4" name="Google Shape;144;p1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48" name="Google Shape;14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8"/>
          <p:cNvSpPr txBox="1"/>
          <p:nvPr>
            <p:ph idx="1" type="body"/>
          </p:nvPr>
        </p:nvSpPr>
        <p:spPr>
          <a:xfrm rot="5400000">
            <a:off x="4383948" y="-1103080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55" name="Google Shape;155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>
            <p:ph type="title"/>
          </p:nvPr>
        </p:nvSpPr>
        <p:spPr>
          <a:xfrm rot="5400000">
            <a:off x="7410763" y="1923738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9"/>
          <p:cNvSpPr txBox="1"/>
          <p:nvPr>
            <p:ph idx="1" type="body"/>
          </p:nvPr>
        </p:nvSpPr>
        <p:spPr>
          <a:xfrm rot="5400000">
            <a:off x="2152338" y="-628962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1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BFBFB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 cap="none">
                <a:solidFill>
                  <a:srgbClr val="BFBFB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30" name="Google Shape;3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43" name="Google Shape;4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6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0" name="Google Shape;5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8" name="Google Shape;5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68" name="Google Shape;6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3" name="Google Shape;7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0"/>
          <p:cNvSpPr txBox="1"/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2" type="body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B7B7B7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DROBO-FS\QuickDrops\JB\PPTX NG\Droplets\LightingOverlay.png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1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 b="0" i="0" sz="3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estnile.ca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</a:pPr>
            <a:r>
              <a:rPr lang="en-US"/>
              <a:t>WHAT IS A PATIENT REGISTRY</a:t>
            </a:r>
            <a:endParaRPr/>
          </a:p>
        </p:txBody>
      </p:sp>
      <p:sp>
        <p:nvSpPr>
          <p:cNvPr id="166" name="Google Shape;166;p20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/>
              <a:t>AND WHY ARE THEY IMPORTANT FOR DISCOVERING 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en-US"/>
              <a:t>NEW TREATMENTS FOR AUTOIMMUNE DISEASE</a:t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1892300" y="5346700"/>
            <a:ext cx="91186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Created by Aaron Abend and the Autoimmune Registry.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If you find this material useful, please consider a donation to the Autoimmune Registry Inc.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ARI’s services are free to other non-profit organizations. </a:t>
            </a:r>
            <a:endParaRPr/>
          </a:p>
        </p:txBody>
      </p:sp>
      <p:sp>
        <p:nvSpPr>
          <p:cNvPr id="168" name="Google Shape;168;p20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9" name="Google Shape;169;p20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0" name="Google Shape;170;p20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/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</a:pPr>
            <a:r>
              <a:rPr lang="en-US"/>
              <a:t>BUILDING A REGISTRY</a:t>
            </a:r>
            <a:endParaRPr/>
          </a:p>
        </p:txBody>
      </p:sp>
      <p:sp>
        <p:nvSpPr>
          <p:cNvPr id="243" name="Google Shape;243;p29"/>
          <p:cNvSpPr txBox="1"/>
          <p:nvPr>
            <p:ph idx="1" type="body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0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</a:pPr>
            <a:r>
              <a:rPr lang="en-US" sz="4000"/>
              <a:t>PRINCIPAL COMPONENTS OF A REGISTRY</a:t>
            </a:r>
            <a:endParaRPr/>
          </a:p>
        </p:txBody>
      </p:sp>
      <p:sp>
        <p:nvSpPr>
          <p:cNvPr id="249" name="Google Shape;249;p30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DATA COLLECTION SYSTEM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SURVEYS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IMPORT PROCESSES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DATA STANDARDS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DATA QUERY SYSTEM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ONTOLOGIES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SECURITY LAYERS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GOVERNANCE</a:t>
            </a:r>
            <a:endParaRPr/>
          </a:p>
        </p:txBody>
      </p:sp>
      <p:sp>
        <p:nvSpPr>
          <p:cNvPr id="250" name="Google Shape;250;p30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251" name="Google Shape;251;p30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252" name="Google Shape;252;p30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DATA COLLECTION SYSTEM</a:t>
            </a:r>
            <a:endParaRPr/>
          </a:p>
        </p:txBody>
      </p:sp>
      <p:sp>
        <p:nvSpPr>
          <p:cNvPr id="258" name="Google Shape;258;p31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NUMBER OF QUESTIONS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QUESTION “SHAPE”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SINGLE OR MULTIPLE RESPONSES?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BRANCHING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TIME DIMENSION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LONGITUDINAL DATA COLLECTION (WHAT CHANGES, WHAT DOESN’T)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GET DATES WHEN COLLECTING DATA! (EXAMPLE: LAB TEST)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2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SOFTWARE</a:t>
            </a:r>
            <a:endParaRPr/>
          </a:p>
        </p:txBody>
      </p:sp>
      <p:sp>
        <p:nvSpPr>
          <p:cNvPr id="264" name="Google Shape;264;p32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OPEN SOURCE QUERY SYSTEMS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I2B2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ATLAS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REDCAP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DATA PROTECTION AND SECURITY</a:t>
            </a:r>
            <a:endParaRPr/>
          </a:p>
        </p:txBody>
      </p:sp>
      <p:sp>
        <p:nvSpPr>
          <p:cNvPr id="270" name="Google Shape;270;p33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IDENTIFIED, DE-IDENTIFIED, ANONYMOUS, ANONYMIZED, AGGREGATE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KEY: PROTECT THE CROSSWALK THAT LEADS TO IDENTIFYING DATA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 SYSTEMS LIKE I2B2 TO ALLOW OPEN, ANONYMIZED ACCESS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 AN HONEST BROKER PROCESS FOR CONTACTING PATIENTS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EXAMPLE: ONLY ARI CONTACTS OUR PARTICIPANTS. IF PARTICIPANTS WANT TO CONTACT THE RESEARCHER, THAT IS UP TO THEM.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4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THE AUTOIMMUNE REGISTRY</a:t>
            </a:r>
            <a:endParaRPr/>
          </a:p>
        </p:txBody>
      </p:sp>
      <p:sp>
        <p:nvSpPr>
          <p:cNvPr id="276" name="Google Shape;276;p34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PATIENT REPORTED DATA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USED FOR RECRUITMENT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DEMOGRAPHIC AND BASIC DISEASE DATA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UPLOAD OF MEDICAL RECORDS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GOING FROM PATIENT DATA TO RESEARCH DATA</a:t>
            </a:r>
            <a:endParaRPr/>
          </a:p>
        </p:txBody>
      </p:sp>
      <p:grpSp>
        <p:nvGrpSpPr>
          <p:cNvPr id="282" name="Google Shape;282;p35"/>
          <p:cNvGrpSpPr/>
          <p:nvPr/>
        </p:nvGrpSpPr>
        <p:grpSpPr>
          <a:xfrm>
            <a:off x="427174" y="3862697"/>
            <a:ext cx="11654854" cy="954874"/>
            <a:chOff x="1872" y="1540330"/>
            <a:chExt cx="11654854" cy="954874"/>
          </a:xfrm>
        </p:grpSpPr>
        <p:sp>
          <p:nvSpPr>
            <p:cNvPr id="283" name="Google Shape;283;p35"/>
            <p:cNvSpPr/>
            <p:nvPr/>
          </p:nvSpPr>
          <p:spPr>
            <a:xfrm>
              <a:off x="1872" y="1540330"/>
              <a:ext cx="2112998" cy="939291"/>
            </a:xfrm>
            <a:prstGeom prst="roundRect">
              <a:avLst>
                <a:gd fmla="val 10000" name="adj"/>
              </a:avLst>
            </a:prstGeom>
            <a:solidFill>
              <a:srgbClr val="2CA3EE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5"/>
            <p:cNvSpPr txBox="1"/>
            <p:nvPr/>
          </p:nvSpPr>
          <p:spPr>
            <a:xfrm>
              <a:off x="29383" y="1567841"/>
              <a:ext cx="2057976" cy="884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wentieth Century"/>
                <a:buNone/>
              </a:pPr>
              <a:r>
                <a:rPr b="1" i="0" lang="en-US" sz="2600" u="none" cap="none" strike="noStrik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Enroll Patients</a:t>
              </a:r>
              <a:endParaRPr/>
            </a:p>
          </p:txBody>
        </p:sp>
        <p:sp>
          <p:nvSpPr>
            <p:cNvPr id="285" name="Google Shape;285;p35"/>
            <p:cNvSpPr/>
            <p:nvPr/>
          </p:nvSpPr>
          <p:spPr>
            <a:xfrm>
              <a:off x="2271420" y="1815856"/>
              <a:ext cx="331882" cy="38824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CD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35"/>
            <p:cNvSpPr txBox="1"/>
            <p:nvPr/>
          </p:nvSpPr>
          <p:spPr>
            <a:xfrm>
              <a:off x="2271420" y="1893504"/>
              <a:ext cx="232317" cy="2329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287" name="Google Shape;287;p35"/>
            <p:cNvSpPr/>
            <p:nvPr/>
          </p:nvSpPr>
          <p:spPr>
            <a:xfrm>
              <a:off x="2741066" y="1540330"/>
              <a:ext cx="2531750" cy="939291"/>
            </a:xfrm>
            <a:prstGeom prst="roundRect">
              <a:avLst>
                <a:gd fmla="val 10000" name="adj"/>
              </a:avLst>
            </a:prstGeom>
            <a:solidFill>
              <a:srgbClr val="2CA3EE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5"/>
            <p:cNvSpPr txBox="1"/>
            <p:nvPr/>
          </p:nvSpPr>
          <p:spPr>
            <a:xfrm>
              <a:off x="2768577" y="1567841"/>
              <a:ext cx="2476728" cy="884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wentieth Century"/>
                <a:buNone/>
              </a:pPr>
              <a:r>
                <a:rPr b="1" i="0" lang="en-US" sz="2600" u="none" cap="none" strike="noStrik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Patient Reported Data </a:t>
              </a:r>
              <a:endParaRPr/>
            </a:p>
          </p:txBody>
        </p:sp>
        <p:sp>
          <p:nvSpPr>
            <p:cNvPr id="289" name="Google Shape;289;p35"/>
            <p:cNvSpPr/>
            <p:nvPr/>
          </p:nvSpPr>
          <p:spPr>
            <a:xfrm rot="16546">
              <a:off x="5429363" y="1823501"/>
              <a:ext cx="331886" cy="38824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CD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35"/>
            <p:cNvSpPr txBox="1"/>
            <p:nvPr/>
          </p:nvSpPr>
          <p:spPr>
            <a:xfrm rot="16546">
              <a:off x="5429364" y="1900909"/>
              <a:ext cx="232320" cy="2329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291" name="Google Shape;291;p35"/>
            <p:cNvSpPr/>
            <p:nvPr/>
          </p:nvSpPr>
          <p:spPr>
            <a:xfrm>
              <a:off x="5899011" y="1555913"/>
              <a:ext cx="2691117" cy="939291"/>
            </a:xfrm>
            <a:prstGeom prst="roundRect">
              <a:avLst>
                <a:gd fmla="val 10000" name="adj"/>
              </a:avLst>
            </a:prstGeom>
            <a:solidFill>
              <a:srgbClr val="2CA3EE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35"/>
            <p:cNvSpPr txBox="1"/>
            <p:nvPr/>
          </p:nvSpPr>
          <p:spPr>
            <a:xfrm>
              <a:off x="5926522" y="1583424"/>
              <a:ext cx="2636095" cy="884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wentieth Century"/>
                <a:buNone/>
              </a:pPr>
              <a:r>
                <a:rPr b="1" i="0" lang="en-US" sz="2600" u="none" cap="none" strike="noStrik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     EHR Data	</a:t>
              </a: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 rot="-16783">
              <a:off x="8746674" y="1823295"/>
              <a:ext cx="331886" cy="38824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9CD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35"/>
            <p:cNvSpPr txBox="1"/>
            <p:nvPr/>
          </p:nvSpPr>
          <p:spPr>
            <a:xfrm rot="-16783">
              <a:off x="8746675" y="1901186"/>
              <a:ext cx="232320" cy="2329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9216322" y="1540330"/>
              <a:ext cx="2440404" cy="939291"/>
            </a:xfrm>
            <a:prstGeom prst="roundRect">
              <a:avLst>
                <a:gd fmla="val 10000" name="adj"/>
              </a:avLst>
            </a:prstGeom>
            <a:solidFill>
              <a:srgbClr val="2CA3EE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35"/>
            <p:cNvSpPr txBox="1"/>
            <p:nvPr/>
          </p:nvSpPr>
          <p:spPr>
            <a:xfrm>
              <a:off x="9243833" y="1567841"/>
              <a:ext cx="2385382" cy="884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wentieth Century"/>
                <a:buNone/>
              </a:pPr>
              <a:r>
                <a:rPr b="1" i="0" lang="en-US" sz="2600" u="none" cap="none" strike="noStrik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Research Data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GOVERNANCE &amp; PROVENANCE</a:t>
            </a:r>
            <a:endParaRPr/>
          </a:p>
        </p:txBody>
      </p:sp>
      <p:sp>
        <p:nvSpPr>
          <p:cNvPr id="302" name="Google Shape;302;p36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RULES – THE SOURCE OF YOUR DATA DETERMINES THE RULES THAT APPLY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EHR DATA: </a:t>
            </a:r>
            <a:r>
              <a:rPr b="1" lang="en-US"/>
              <a:t>HEALTH INSURANCE PORTABILITY</a:t>
            </a:r>
            <a:r>
              <a:rPr lang="en-US"/>
              <a:t> AND ACCOUNTABILITY ACT - </a:t>
            </a:r>
            <a:r>
              <a:rPr b="1" lang="en-US"/>
              <a:t>HIPAA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RESEARCH DATA:  45 CFR 46, SUBPART A: THE “COMMON RULE” – FEDERAL DRUG ADMIN (FDA)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REGISTRY DATA – PARTICIPANTS DECIDE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PROCESSES TO ENSURE THE DATA IS USED THE WAY PARTICIPANTS WANT IT USED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PATIENT RESEARCH COMMITTEE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INSTITUTIONAL REVIEW BOARD - IRB</a:t>
            </a:r>
            <a:endParaRPr/>
          </a:p>
        </p:txBody>
      </p:sp>
      <p:sp>
        <p:nvSpPr>
          <p:cNvPr id="303" name="Google Shape;303;p36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304" name="Google Shape;304;p36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305" name="Google Shape;305;p36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WHAT IS A REGISTRY?</a:t>
            </a:r>
            <a:endParaRPr/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REGISTRY IS A LIST OF PATIENTS – USUALLY STORED IN A DATABASE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MEDICAL DATA ABOUT THOSE PATIENTS</a:t>
            </a:r>
            <a:endParaRPr/>
          </a:p>
        </p:txBody>
      </p:sp>
      <p:sp>
        <p:nvSpPr>
          <p:cNvPr id="177" name="Google Shape;177;p21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178" name="Google Shape;178;p21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179" name="Google Shape;179;p21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TYPES OF REGISTRIES</a:t>
            </a:r>
            <a:endParaRPr/>
          </a:p>
        </p:txBody>
      </p:sp>
      <p:sp>
        <p:nvSpPr>
          <p:cNvPr id="185" name="Google Shape;185;p22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DIABETES REGISTRIES (DISEASE)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CANCER REGISTRIES (DISEASE-CLASS)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TRANSPLANT REGISTRIES (PROCEDURE)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PEDIATRIC REGISTRIES (POPULATION)</a:t>
            </a:r>
            <a:endParaRPr/>
          </a:p>
        </p:txBody>
      </p:sp>
      <p:sp>
        <p:nvSpPr>
          <p:cNvPr id="186" name="Google Shape;186;p22"/>
          <p:cNvSpPr txBox="1"/>
          <p:nvPr>
            <p:ph idx="11" type="ftr"/>
          </p:nvPr>
        </p:nvSpPr>
        <p:spPr>
          <a:xfrm>
            <a:off x="89452" y="6410739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187" name="Google Shape;187;p22"/>
          <p:cNvSpPr txBox="1"/>
          <p:nvPr>
            <p:ph idx="10" type="dt"/>
          </p:nvPr>
        </p:nvSpPr>
        <p:spPr>
          <a:xfrm>
            <a:off x="8590324" y="6411533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188" name="Google Shape;188;p22"/>
          <p:cNvSpPr txBox="1"/>
          <p:nvPr>
            <p:ph idx="12" type="sldNum"/>
          </p:nvPr>
        </p:nvSpPr>
        <p:spPr>
          <a:xfrm>
            <a:off x="10820400" y="6403185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WHAT ARE REGISTRIES USED FOR?</a:t>
            </a:r>
            <a:endParaRPr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TO BETTER UNDERSTAND DISEASE AND IMPROVE HEALTHCARE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TO PERFORM IRB APPROVED RESEARCH FOR PUBLICATION AND CLINICAL TRIALS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TO RECRUIT PATIENTS</a:t>
            </a:r>
            <a:endParaRPr/>
          </a:p>
        </p:txBody>
      </p:sp>
      <p:sp>
        <p:nvSpPr>
          <p:cNvPr id="195" name="Google Shape;195;p23"/>
          <p:cNvSpPr txBox="1"/>
          <p:nvPr>
            <p:ph idx="11" type="ftr"/>
          </p:nvPr>
        </p:nvSpPr>
        <p:spPr>
          <a:xfrm>
            <a:off x="89452" y="6410739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196" name="Google Shape;196;p23"/>
          <p:cNvSpPr txBox="1"/>
          <p:nvPr>
            <p:ph idx="10" type="dt"/>
          </p:nvPr>
        </p:nvSpPr>
        <p:spPr>
          <a:xfrm>
            <a:off x="8590324" y="6411533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197" name="Google Shape;197;p23"/>
          <p:cNvSpPr txBox="1"/>
          <p:nvPr>
            <p:ph idx="12" type="sldNum"/>
          </p:nvPr>
        </p:nvSpPr>
        <p:spPr>
          <a:xfrm>
            <a:off x="10820400" y="6403185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TYPES OF DATA IN REGISTRIES</a:t>
            </a:r>
            <a:endParaRPr/>
          </a:p>
        </p:txBody>
      </p:sp>
      <p:sp>
        <p:nvSpPr>
          <p:cNvPr id="203" name="Google Shape;203;p24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PATIENT-PROVIDED (OFTEN REFERRED TO AS “PATIENT REPORTED OUTCOMES” OR “PRO” DATA)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DOCTOR-PROVIDED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MEDICAL RECORDS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BILLING DATA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DEMOGRAPHIC DATA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RESEARCH DATA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DEVICE DATA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ENVIRONMENTAL AND OTHER CONTEXTUAL DATA</a:t>
            </a:r>
            <a:endParaRPr/>
          </a:p>
        </p:txBody>
      </p:sp>
      <p:sp>
        <p:nvSpPr>
          <p:cNvPr id="204" name="Google Shape;204;p24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205" name="Google Shape;205;p24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206" name="Google Shape;206;p24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ADDITIONAL DATA DIMENSIONS TO CONSIDER</a:t>
            </a:r>
            <a:endParaRPr/>
          </a:p>
        </p:txBody>
      </p:sp>
      <p:sp>
        <p:nvSpPr>
          <p:cNvPr id="212" name="Google Shape;212;p25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TIMEFRAME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POINT-IN-TIME VERSUS LONGITUDINAL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 OF CODING SYSTEMS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SYSTEMATIZED NOMENCLATURE OF MEDICINE IS THE EMERGING STANDARD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OTHER CODES: ICD, LOINC, CPT, HCPCS, ETC.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VALIDATION OF DATA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13" name="Google Shape;213;p25"/>
          <p:cNvSpPr txBox="1"/>
          <p:nvPr>
            <p:ph idx="11" type="ftr"/>
          </p:nvPr>
        </p:nvSpPr>
        <p:spPr>
          <a:xfrm>
            <a:off x="89452" y="6400800"/>
            <a:ext cx="8411420" cy="438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Aaron Abend, Autoimmune Registry Inc.</a:t>
            </a:r>
            <a:endParaRPr/>
          </a:p>
        </p:txBody>
      </p:sp>
      <p:sp>
        <p:nvSpPr>
          <p:cNvPr id="214" name="Google Shape;214;p25"/>
          <p:cNvSpPr txBox="1"/>
          <p:nvPr>
            <p:ph idx="10" type="dt"/>
          </p:nvPr>
        </p:nvSpPr>
        <p:spPr>
          <a:xfrm>
            <a:off x="8590324" y="6401594"/>
            <a:ext cx="1274465" cy="4381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December 2020</a:t>
            </a:r>
            <a:endParaRPr/>
          </a:p>
        </p:txBody>
      </p:sp>
      <p:sp>
        <p:nvSpPr>
          <p:cNvPr id="215" name="Google Shape;215;p25"/>
          <p:cNvSpPr txBox="1"/>
          <p:nvPr>
            <p:ph idx="12" type="sldNum"/>
          </p:nvPr>
        </p:nvSpPr>
        <p:spPr>
          <a:xfrm>
            <a:off x="10820400" y="6393246"/>
            <a:ext cx="640080" cy="4464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BFBFB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b="0" i="0" sz="1100" u="none" cap="none" strike="noStrike">
              <a:solidFill>
                <a:srgbClr val="BFBFB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REGISTRY SCOPE – WHO’S IN THE REGISTRY?</a:t>
            </a:r>
            <a:endParaRPr/>
          </a:p>
        </p:txBody>
      </p:sp>
      <p:sp>
        <p:nvSpPr>
          <p:cNvPr id="221" name="Google Shape;221;p26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HOSPITAL-BASED REGISTRIES TRACK INFECTION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STATE POPULATION REGISTRIES (TO TRACK INFECTIONS)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NATIONAL AND GLOBAL REGISTRIES FOR INFECTIOUS DISEASE, CANCER AND OTHER DISEASES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EXAMPLES OF REGISTRIES</a:t>
            </a:r>
            <a:endParaRPr/>
          </a:p>
        </p:txBody>
      </p:sp>
      <p:sp>
        <p:nvSpPr>
          <p:cNvPr id="227" name="Google Shape;227;p27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NATIONAL CANCER REGISTRY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NATIONAL TRANSPLANT REGISTRY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NATIONAL COVID COHORT COLLABORATIVE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ALL OF US PRECISION MEDICINE PROGRAM</a:t>
            </a:r>
            <a:endParaRPr/>
          </a:p>
        </p:txBody>
      </p:sp>
      <p:pic>
        <p:nvPicPr>
          <p:cNvPr descr="UNOS" id="228" name="Google Shape;22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3167" y="3104269"/>
            <a:ext cx="1418174" cy="440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74488" y="1897844"/>
            <a:ext cx="5482856" cy="661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33167" y="3877851"/>
            <a:ext cx="1916408" cy="1093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3167" y="5149090"/>
            <a:ext cx="2501974" cy="972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8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HOW IS DATA IN A REGISTRY USED?</a:t>
            </a:r>
            <a:endParaRPr/>
          </a:p>
        </p:txBody>
      </p:sp>
      <p:sp>
        <p:nvSpPr>
          <p:cNvPr id="237" name="Google Shape;237;p28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RESEARCHERS MAY MAKE A REQUEST TO OBTAIN DATA AND RECEIVE A DATA SET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RESEARCHERS MAY WORK IN AN ENCLAVE – DATA REMAINS IN THE REGISTRY (ALL OF US AND N3C DATA)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FOR PUBLIC REPORTING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CALIFORNIA WEST NILE VIRUS</a:t>
            </a:r>
            <a:r>
              <a:rPr lang="en-US"/>
              <a:t>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FOR RECRUITMENT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roplet">
  <a:themeElements>
    <a:clrScheme name="Droplet">
      <a:dk1>
        <a:srgbClr val="000000"/>
      </a:dk1>
      <a:lt1>
        <a:srgbClr val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